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61" r:id="rId3"/>
    <p:sldId id="259" r:id="rId4"/>
    <p:sldId id="266" r:id="rId5"/>
    <p:sldId id="267" r:id="rId6"/>
  </p:sldIdLst>
  <p:sldSz cx="12192000" cy="6858000"/>
  <p:notesSz cx="6858000" cy="9144000"/>
  <p:embeddedFontLst>
    <p:embeddedFont>
      <p:font typeface="等线" panose="02010600030101010101" pitchFamily="2" charset="-122"/>
      <p:regular r:id="rId8"/>
      <p:bold r:id="rId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5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AD423-8CD3-415E-B935-E82BC60E9DA7}" type="datetimeFigureOut">
              <a:rPr lang="zh-CN" altLang="en-US" smtClean="0"/>
              <a:t>2025-06-04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4C407-0436-4D4A-822B-B3B306FB4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968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4C407-0436-4D4A-822B-B3B306FB4ED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16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BF5C2F0C-CD0D-1AC3-609B-382414F50C18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2450259" y="1438661"/>
            <a:ext cx="7148996" cy="18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000" b="1" dirty="0">
                <a:ln w="12700">
                  <a:noFill/>
                </a:ln>
                <a:latin typeface="Times New Roman" panose="02020603050405020304" pitchFamily="18" charset="0"/>
                <a:ea typeface="Source Han Sans CN Bold"/>
                <a:cs typeface="Times New Roman" panose="02020603050405020304" pitchFamily="18" charset="0"/>
              </a:rPr>
              <a:t>Final Project Modeling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29EDC1-2937-9E86-721A-3D450D0023BF}"/>
              </a:ext>
            </a:extLst>
          </p:cNvPr>
          <p:cNvSpPr txBox="1"/>
          <p:nvPr/>
        </p:nvSpPr>
        <p:spPr>
          <a:xfrm>
            <a:off x="4447969" y="2867210"/>
            <a:ext cx="3091262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CAO Yuexi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2022202681</a:t>
            </a:r>
          </a:p>
          <a:p>
            <a:pPr algn="ctr">
              <a:lnSpc>
                <a:spcPct val="150000"/>
              </a:lnSpc>
            </a:pP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June 12, 2025</a:t>
            </a:r>
            <a:endParaRPr lang="zh-CN" altLang="en-US" sz="2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E685062-6A26-CCE6-52D3-E645653688CD}"/>
              </a:ext>
            </a:extLst>
          </p:cNvPr>
          <p:cNvSpPr txBox="1"/>
          <p:nvPr/>
        </p:nvSpPr>
        <p:spPr>
          <a:xfrm>
            <a:off x="3178237" y="2351622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17AA2D5B-0225-04B5-09FF-11EDFEDA4C71}"/>
              </a:ext>
            </a:extLst>
          </p:cNvPr>
          <p:cNvSpPr txBox="1"/>
          <p:nvPr/>
        </p:nvSpPr>
        <p:spPr>
          <a:xfrm>
            <a:off x="4953943" y="311282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9587400A-B491-EB65-3D1E-8C980DA876BA}"/>
              </a:ext>
            </a:extLst>
          </p:cNvPr>
          <p:cNvSpPr txBox="1"/>
          <p:nvPr/>
        </p:nvSpPr>
        <p:spPr>
          <a:xfrm>
            <a:off x="4953943" y="451878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DAAB961-D66C-AAAB-59CA-7380699F415F}"/>
              </a:ext>
            </a:extLst>
          </p:cNvPr>
          <p:cNvSpPr txBox="1"/>
          <p:nvPr/>
        </p:nvSpPr>
        <p:spPr>
          <a:xfrm>
            <a:off x="4953943" y="356578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584002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 rot="16200000">
            <a:off x="1356416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 rot="5400000">
            <a:off x="1356925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2172943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0523" y="3803624"/>
            <a:ext cx="3317313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建筑面积：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165.71㎡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165.7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所在楼层→楼层类型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总层数：中楼层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共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→中楼层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 25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梯户比例：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户→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2/1=2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房屋户型→室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厅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卫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间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房屋朝向→东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西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南北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93655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变量提取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221903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01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322811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 rot="16200000">
            <a:off x="409522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 rot="5400000">
            <a:off x="4095734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911752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3014570" y="3803624"/>
            <a:ext cx="3245042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填充：缺失值统一填为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，便于后续处理（未来可改进）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删除：删除核心卖点、户型介绍等非结构数据，节约内存（未来可改进）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匹配：通过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Details.csv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，匹配小区的容积率、绿化率（未来可改进）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605393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填充、删除与匹配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962510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02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061620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 rot="16200000">
            <a:off x="683403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>
            <a:off x="6834543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7650561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6259613" y="3803624"/>
            <a:ext cx="2738808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面积：平方项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原数据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对数化（优化预测效果）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交乘：小区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面积（</a:t>
            </a:r>
            <a:r>
              <a:rPr kumimoji="1" lang="en-US" altLang="zh-CN" sz="1600" i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Polynomial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处理会使内存不足）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加权：容积率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面积，绿化率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面积（克服共线性）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45591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变量生成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7697332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03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8800429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5" name="标题 1"/>
          <p:cNvSpPr txBox="1"/>
          <p:nvPr/>
        </p:nvSpPr>
        <p:spPr>
          <a:xfrm rot="16200000">
            <a:off x="9572842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/>
        </p:nvSpPr>
        <p:spPr>
          <a:xfrm rot="5400000">
            <a:off x="9573352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10389370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8998420" y="3803624"/>
            <a:ext cx="3173057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变量：小区名称、环线、楼层类型、建筑结构等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个变量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处理：依次生成虚拟变量，并剔除各自的第一个虚拟变量（避免共线性）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9295970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固定效应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10443724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04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数据处理</a:t>
            </a:r>
          </a:p>
        </p:txBody>
      </p:sp>
      <p:sp>
        <p:nvSpPr>
          <p:cNvPr id="32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177632" y="1028700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083469" y="154367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09B68E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超参搜索空间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938622" y="627882"/>
            <a:ext cx="4894494" cy="12173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 err="1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LightGBM</a:t>
            </a: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：轻量梯度提升机</a:t>
            </a:r>
            <a:endParaRPr kumimoji="1" lang="en-US" altLang="zh-CN" sz="1600" dirty="0">
              <a:ln w="12700">
                <a:noFill/>
              </a:ln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文本分析：</a:t>
            </a: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MiniLM-L6-V2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超参选择：</a:t>
            </a:r>
            <a:r>
              <a:rPr kumimoji="1" lang="en-US" altLang="zh-CN" sz="1600" dirty="0" err="1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Optuna</a:t>
            </a:r>
            <a:endParaRPr kumimoji="1" lang="en-US" altLang="zh-CN" sz="1600" dirty="0">
              <a:ln w="12700">
                <a:noFill/>
              </a:ln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837289" y="182671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116222" y="131363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870042" y="411016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790049" y="38542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模型选择</a:t>
            </a:r>
          </a:p>
        </p:txBody>
      </p:sp>
      <p:sp>
        <p:nvSpPr>
          <p:cNvPr id="15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11835F6-2D7E-A34F-634A-9967F631A41F}"/>
              </a:ext>
            </a:extLst>
          </p:cNvPr>
          <p:cNvSpPr txBox="1"/>
          <p:nvPr/>
        </p:nvSpPr>
        <p:spPr>
          <a:xfrm>
            <a:off x="197489" y="4502925"/>
            <a:ext cx="1157788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因变量：每平方米房价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自变量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面积信息：建筑面积、套内面积、建筑面积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套内面积，建筑面积区间（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motivated by 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双贤），建筑面积平方，建筑面积对数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房屋信息：室、厅、厨、卫、房间；配备电梯、梯户比例；房屋用途、房屋年限、产权所属、装修情况、所在楼层、别墅类型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地理信息：城市、区域、板块、小区；小区容积率*建筑面积、小区绿化率*建筑面积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交易信息：多手房、交易月份、交易年份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240D8675-382C-C6B5-BE26-81295893D499}"/>
              </a:ext>
            </a:extLst>
          </p:cNvPr>
          <p:cNvSpPr txBox="1"/>
          <p:nvPr/>
        </p:nvSpPr>
        <p:spPr>
          <a:xfrm>
            <a:off x="606426" y="4028078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1D2E1C99-6A88-6699-F97B-42836EAD3088}"/>
              </a:ext>
            </a:extLst>
          </p:cNvPr>
          <p:cNvSpPr txBox="1"/>
          <p:nvPr/>
        </p:nvSpPr>
        <p:spPr>
          <a:xfrm>
            <a:off x="360246" y="429964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8CED2C1E-19AA-5349-1A1B-8A18891AE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458099"/>
              </p:ext>
            </p:extLst>
          </p:nvPr>
        </p:nvGraphicFramePr>
        <p:xfrm>
          <a:off x="5336074" y="2204352"/>
          <a:ext cx="4978400" cy="2657475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50829026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122288806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921658628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2332170646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指标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英文变量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区间下限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区间上限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12061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决策树数量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n_estimators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11896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学习率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learning_rate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0.01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5197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决策树深度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max_depth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14601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叶节点数量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num_leaves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67473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叶最少样本数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min_child_samples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152993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样本采样比例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subsample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95384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特征采样比例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colsample_bytree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98321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正则化系数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reg_alpha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1.00E-08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87340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正则化系数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reg_lambda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1.00E-08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056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3DEE34-9EC0-BD35-4D2E-73AE3B85C87D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25A4B825-7383-CC92-88B7-70397017B883}"/>
              </a:ext>
            </a:extLst>
          </p:cNvPr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文本处理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A29525EC-56C9-A17D-40A5-A4497BE1E071}"/>
              </a:ext>
            </a:extLst>
          </p:cNvPr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0E9785-3B45-314F-5F11-FEE1ED88CAA4}"/>
              </a:ext>
            </a:extLst>
          </p:cNvPr>
          <p:cNvSpPr txBox="1"/>
          <p:nvPr/>
        </p:nvSpPr>
        <p:spPr>
          <a:xfrm>
            <a:off x="1057781" y="1023814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b="1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模型选择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B0A95F61-3C74-F795-F252-BA0E2113853D}"/>
              </a:ext>
            </a:extLst>
          </p:cNvPr>
          <p:cNvSpPr txBox="1"/>
          <p:nvPr/>
        </p:nvSpPr>
        <p:spPr>
          <a:xfrm>
            <a:off x="811601" y="130684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0AF16E-A7AD-AE3E-8E60-CD9A10639622}"/>
              </a:ext>
            </a:extLst>
          </p:cNvPr>
          <p:cNvSpPr txBox="1"/>
          <p:nvPr/>
        </p:nvSpPr>
        <p:spPr>
          <a:xfrm>
            <a:off x="541175" y="1766596"/>
            <a:ext cx="69419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Bert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：过于庞大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运行负荷较大。如时间、计算资源允许可采用。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MiniLM</a:t>
            </a:r>
            <a:r>
              <a:rPr lang="en-US" altLang="zh-CN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: </a:t>
            </a: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大小合适，性能优越，可运行。</a:t>
            </a:r>
            <a:endParaRPr lang="en-US" altLang="zh-CN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TF-IDF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等传统算法：无法充分捕捉文本信息。</a:t>
            </a: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EC8FD06B-5B3E-5530-570D-F168065C5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4106863"/>
              </p:ext>
            </p:extLst>
          </p:nvPr>
        </p:nvGraphicFramePr>
        <p:xfrm>
          <a:off x="2272395" y="4847987"/>
          <a:ext cx="7647210" cy="986199"/>
        </p:xfrm>
        <a:graphic>
          <a:graphicData uri="http://schemas.openxmlformats.org/drawingml/2006/table">
            <a:tbl>
              <a:tblPr/>
              <a:tblGrid>
                <a:gridCol w="1274535">
                  <a:extLst>
                    <a:ext uri="{9D8B030D-6E8A-4147-A177-3AD203B41FA5}">
                      <a16:colId xmlns:a16="http://schemas.microsoft.com/office/drawing/2014/main" val="292886679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2289962399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3275322964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3366860578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820185843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4183921022"/>
                    </a:ext>
                  </a:extLst>
                </a:gridCol>
              </a:tblGrid>
              <a:tr h="4937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In-Sample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Out-of-Sample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Cross-validation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 Hackthon-Score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Final Testing N</a:t>
                      </a:r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7060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1600" dirty="0">
                          <a:ln w="12700">
                            <a:noFill/>
                          </a:ln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LightGBM-demo</a:t>
                      </a:r>
                      <a:endParaRPr lang="fr-FR" sz="16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243797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271759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280048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84.7240</a:t>
                      </a:r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14785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9849963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9CB93BEC-0511-DAE7-929F-46989A77C650}"/>
              </a:ext>
            </a:extLst>
          </p:cNvPr>
          <p:cNvSpPr txBox="1"/>
          <p:nvPr/>
        </p:nvSpPr>
        <p:spPr>
          <a:xfrm>
            <a:off x="1057781" y="2751970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b="1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具体设置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115B92A1-D338-589C-5F8F-F08BB4B8B614}"/>
              </a:ext>
            </a:extLst>
          </p:cNvPr>
          <p:cNvSpPr txBox="1"/>
          <p:nvPr/>
        </p:nvSpPr>
        <p:spPr>
          <a:xfrm>
            <a:off x="811601" y="3035004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65FF82-3B7C-1287-B611-CEA92215072D}"/>
              </a:ext>
            </a:extLst>
          </p:cNvPr>
          <p:cNvSpPr txBox="1"/>
          <p:nvPr/>
        </p:nvSpPr>
        <p:spPr>
          <a:xfrm>
            <a:off x="541175" y="3290762"/>
            <a:ext cx="8683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文本变量：核心卖点、户型介绍、周边配套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参数设置：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batch_size=32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。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向量维度则由模型决定，如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all-MiniLM-L6-v2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为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384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7840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2611892B-3BE1-F048-2879-205C8C544046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D900A1D-9D87-8E3A-D3E4-5EF7B33934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244434"/>
              </p:ext>
            </p:extLst>
          </p:nvPr>
        </p:nvGraphicFramePr>
        <p:xfrm>
          <a:off x="1773336" y="1652806"/>
          <a:ext cx="8086012" cy="3926214"/>
        </p:xfrm>
        <a:graphic>
          <a:graphicData uri="http://schemas.openxmlformats.org/drawingml/2006/table">
            <a:tbl>
              <a:tblPr/>
              <a:tblGrid>
                <a:gridCol w="4637566">
                  <a:extLst>
                    <a:ext uri="{9D8B030D-6E8A-4147-A177-3AD203B41FA5}">
                      <a16:colId xmlns:a16="http://schemas.microsoft.com/office/drawing/2014/main" val="1731459445"/>
                    </a:ext>
                  </a:extLst>
                </a:gridCol>
                <a:gridCol w="1834641">
                  <a:extLst>
                    <a:ext uri="{9D8B030D-6E8A-4147-A177-3AD203B41FA5}">
                      <a16:colId xmlns:a16="http://schemas.microsoft.com/office/drawing/2014/main" val="722148383"/>
                    </a:ext>
                  </a:extLst>
                </a:gridCol>
                <a:gridCol w="1613805">
                  <a:extLst>
                    <a:ext uri="{9D8B030D-6E8A-4147-A177-3AD203B41FA5}">
                      <a16:colId xmlns:a16="http://schemas.microsoft.com/office/drawing/2014/main" val="1954145315"/>
                    </a:ext>
                  </a:extLst>
                </a:gridCol>
              </a:tblGrid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Feature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Mean Importance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Std Importance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0285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0.400147028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0.001550425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505447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0.187680631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0.000537719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9337387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0.12648121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0.00025853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515766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_62.0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0.096707243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0.000166008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1967212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_79.0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0.091463148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0.000374416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27963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0.083901956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0.000384613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2816609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0.067235522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0.00029369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68374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_2.0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0.059147457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0.00014951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235979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_45.0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0.041705635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0.000234856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41822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板块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_414.0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0.039072201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0.00014424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12593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0.027691786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0.000116724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13706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建筑面积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对数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0.022638282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0.000160421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5893848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_40.0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0.019157215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7.90892E-05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51816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0.017093971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0.000119548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74725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_38.0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0.015808653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8.73893E-05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283619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梯户比例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一梯两户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0.014675831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0.000188284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71497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板块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_597.0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0.013742048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8.82808E-05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113998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8F331D8F-D566-7CB8-9AFA-B7D6BE3C9548}"/>
              </a:ext>
            </a:extLst>
          </p:cNvPr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因子重要性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B57DB88A-0EB7-BBBE-FCAB-7E928DB554A3}"/>
              </a:ext>
            </a:extLst>
          </p:cNvPr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160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09B68E"/>
      </a:accent1>
      <a:accent2>
        <a:srgbClr val="455C19"/>
      </a:accent2>
      <a:accent3>
        <a:srgbClr val="626A19"/>
      </a:accent3>
      <a:accent4>
        <a:srgbClr val="09B68E"/>
      </a:accent4>
      <a:accent5>
        <a:srgbClr val="678A26"/>
      </a:accent5>
      <a:accent6>
        <a:srgbClr val="626A19"/>
      </a:accent6>
      <a:hlink>
        <a:srgbClr val="09B68E"/>
      </a:hlink>
      <a:folHlink>
        <a:srgbClr val="455C19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625</Words>
  <Application>Microsoft Office PowerPoint</Application>
  <PresentationFormat>宽屏</PresentationFormat>
  <Paragraphs>157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宋体</vt:lpstr>
      <vt:lpstr>等线</vt:lpstr>
      <vt:lpstr>Times New Roman</vt:lpstr>
      <vt:lpstr>Wingdings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Endeavor.</cp:lastModifiedBy>
  <cp:revision>100</cp:revision>
  <dcterms:modified xsi:type="dcterms:W3CDTF">2025-06-04T00:05:32Z</dcterms:modified>
</cp:coreProperties>
</file>